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309" r:id="rId2"/>
    <p:sldId id="341" r:id="rId3"/>
    <p:sldId id="355" r:id="rId4"/>
    <p:sldId id="356" r:id="rId5"/>
    <p:sldId id="357" r:id="rId6"/>
    <p:sldId id="358" r:id="rId7"/>
    <p:sldId id="367" r:id="rId8"/>
    <p:sldId id="360" r:id="rId9"/>
    <p:sldId id="361" r:id="rId10"/>
    <p:sldId id="362" r:id="rId11"/>
    <p:sldId id="363" r:id="rId12"/>
    <p:sldId id="364" r:id="rId13"/>
    <p:sldId id="365" r:id="rId14"/>
    <p:sldId id="334" r:id="rId15"/>
    <p:sldId id="335" r:id="rId16"/>
    <p:sldId id="336" r:id="rId17"/>
    <p:sldId id="337" r:id="rId18"/>
    <p:sldId id="345" r:id="rId19"/>
    <p:sldId id="338" r:id="rId20"/>
    <p:sldId id="340" r:id="rId21"/>
    <p:sldId id="342" r:id="rId22"/>
    <p:sldId id="350" r:id="rId23"/>
    <p:sldId id="351" r:id="rId24"/>
    <p:sldId id="366" r:id="rId25"/>
    <p:sldId id="349" r:id="rId26"/>
    <p:sldId id="331" r:id="rId27"/>
    <p:sldId id="333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  <a:srgbClr val="00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79" autoAdjust="0"/>
    <p:restoredTop sz="95232" autoAdjust="0"/>
  </p:normalViewPr>
  <p:slideViewPr>
    <p:cSldViewPr>
      <p:cViewPr varScale="1">
        <p:scale>
          <a:sx n="82" d="100"/>
          <a:sy n="82" d="100"/>
        </p:scale>
        <p:origin x="1522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-58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Claes" userId="d64208f3-0076-4064-b6ac-7d8ee9dc279f" providerId="ADAL" clId="{9EDE0843-E0CC-415B-825D-0078FB65B149}"/>
    <pc:docChg chg="modSld">
      <pc:chgData name="Jo Claes" userId="d64208f3-0076-4064-b6ac-7d8ee9dc279f" providerId="ADAL" clId="{9EDE0843-E0CC-415B-825D-0078FB65B149}" dt="2019-12-17T10:45:42.538" v="0"/>
      <pc:docMkLst>
        <pc:docMk/>
      </pc:docMkLst>
      <pc:sldChg chg="modSp">
        <pc:chgData name="Jo Claes" userId="d64208f3-0076-4064-b6ac-7d8ee9dc279f" providerId="ADAL" clId="{9EDE0843-E0CC-415B-825D-0078FB65B149}" dt="2019-12-17T10:45:42.538" v="0"/>
        <pc:sldMkLst>
          <pc:docMk/>
          <pc:sldMk cId="1202091140" sldId="331"/>
        </pc:sldMkLst>
        <pc:spChg chg="mod">
          <ac:chgData name="Jo Claes" userId="d64208f3-0076-4064-b6ac-7d8ee9dc279f" providerId="ADAL" clId="{9EDE0843-E0CC-415B-825D-0078FB65B149}" dt="2019-12-17T10:45:42.538" v="0"/>
          <ac:spMkLst>
            <pc:docMk/>
            <pc:sldMk cId="1202091140" sldId="331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DC47E7-629B-40FF-A9B6-C48EFEB99100}" type="datetimeFigureOut">
              <a:rPr lang="fr-FR" smtClean="0"/>
              <a:t>31/01/2020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B37B04-E346-4859-9CA7-88FF33329E6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721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467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20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3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49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320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77417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37B04-E346-4859-9CA7-88FF33329E6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720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4741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97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1047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6267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349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68618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9085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5419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8721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238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224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AF66AA0-E37C-4065-8BE7-D4086C065B53}" type="slidenum">
              <a:rPr lang="fr-BE" smtClean="0"/>
              <a:pPr/>
              <a:t>‹#›</a:t>
            </a:fld>
            <a:endParaRPr lang="fr-BE" dirty="0"/>
          </a:p>
        </p:txBody>
      </p:sp>
      <p:sp>
        <p:nvSpPr>
          <p:cNvPr id="7" name="Rectangle 6"/>
          <p:cNvSpPr/>
          <p:nvPr/>
        </p:nvSpPr>
        <p:spPr>
          <a:xfrm>
            <a:off x="8928000" y="0"/>
            <a:ext cx="216000" cy="6858000"/>
          </a:xfrm>
          <a:prstGeom prst="rect">
            <a:avLst/>
          </a:prstGeom>
          <a:solidFill>
            <a:srgbClr val="969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r"/>
            <a:r>
              <a:rPr lang="pl-PL" sz="1600" dirty="0"/>
              <a:t>Wykończenia powierzchni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72528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6969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6969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6969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egrand-sgm.fr/" TargetMode="External"/><Relationship Id="rId13" Type="http://schemas.openxmlformats.org/officeDocument/2006/relationships/hyperlink" Target="https://gkd.de/architekturgewebe/" TargetMode="External"/><Relationship Id="rId3" Type="http://schemas.openxmlformats.org/officeDocument/2006/relationships/hyperlink" Target="http://www.ssina.com/download_a_file/special_finishes.pdf" TargetMode="External"/><Relationship Id="rId7" Type="http://schemas.openxmlformats.org/officeDocument/2006/relationships/hyperlink" Target="http://www.worldstainless.org/Files/issf/non-image-files/PDF/Euro_Inox/Electropolishing_EN.pdf" TargetMode="External"/><Relationship Id="rId12" Type="http://schemas.openxmlformats.org/officeDocument/2006/relationships/hyperlink" Target="http://cambridgearchitectural.com/" TargetMode="External"/><Relationship Id="rId2" Type="http://schemas.openxmlformats.org/officeDocument/2006/relationships/hyperlink" Target="http://www.worldstainless.org/Files/issf/non-image-files/PDF/Euro_Inox/Finishes02_EN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ligrat.de/home/" TargetMode="External"/><Relationship Id="rId11" Type="http://schemas.openxmlformats.org/officeDocument/2006/relationships/hyperlink" Target="https://www.exyd.com/waterfront-building.html" TargetMode="External"/><Relationship Id="rId5" Type="http://schemas.openxmlformats.org/officeDocument/2006/relationships/hyperlink" Target="http://www.uginox.com/sites/default/files/public/Triptyque%20Lusignan_web.pdf" TargetMode="External"/><Relationship Id="rId15" Type="http://schemas.openxmlformats.org/officeDocument/2006/relationships/hyperlink" Target="http://www.worldstainless.org/Files/issf/non-image-files/PDF/Euro_Inox/RoughnessMeasurement_EN.pdf" TargetMode="External"/><Relationship Id="rId10" Type="http://schemas.openxmlformats.org/officeDocument/2006/relationships/hyperlink" Target="http://cambridgearchitectural.com/projects/ft-lauderdale-hollywood-international-airport-rental-car-center" TargetMode="External"/><Relationship Id="rId4" Type="http://schemas.openxmlformats.org/officeDocument/2006/relationships/hyperlink" Target="http://www.bssa.org.uk/topics.php?article=47" TargetMode="External"/><Relationship Id="rId9" Type="http://schemas.openxmlformats.org/officeDocument/2006/relationships/hyperlink" Target="https://www.worldstainless.org/Files/issf/non-image-files/PDF/Euro_Inox/3D_Finishes_EN.pdf" TargetMode="External"/><Relationship Id="rId14" Type="http://schemas.openxmlformats.org/officeDocument/2006/relationships/hyperlink" Target="http://www.diedrahtweber-architektur.com/de/anwendungen-architekturgewebe/medienfassade/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</a:t>
            </a:fld>
            <a:endParaRPr lang="fr-BE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pl-PL" sz="4000" b="1" dirty="0">
                <a:solidFill>
                  <a:srgbClr val="969696"/>
                </a:solidFill>
              </a:rPr>
              <a:t>Rozdział 08</a:t>
            </a:r>
            <a:endParaRPr lang="fr-FR" sz="4000" b="1" dirty="0">
              <a:solidFill>
                <a:srgbClr val="969696"/>
              </a:solidFill>
            </a:endParaRPr>
          </a:p>
          <a:p>
            <a:r>
              <a:rPr lang="pl-PL" sz="4000" b="1" dirty="0">
                <a:solidFill>
                  <a:srgbClr val="969696"/>
                </a:solidFill>
              </a:rPr>
              <a:t>Wykończenia powierzchni </a:t>
            </a:r>
            <a:br>
              <a:rPr lang="pl-PL" sz="4000" b="1" dirty="0">
                <a:solidFill>
                  <a:srgbClr val="969696"/>
                </a:solidFill>
              </a:rPr>
            </a:br>
            <a:r>
              <a:rPr lang="pl-PL" sz="4000" b="1" dirty="0">
                <a:solidFill>
                  <a:srgbClr val="969696"/>
                </a:solidFill>
              </a:rPr>
              <a:t>stali nierdzewnej</a:t>
            </a:r>
            <a:endParaRPr lang="fr-FR" sz="4000" b="1" dirty="0">
              <a:solidFill>
                <a:srgbClr val="969696"/>
              </a:solidFill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8820472" y="6597352"/>
            <a:ext cx="3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F66AA0-E37C-4065-8BE7-D4086C065B53}" type="slidenum">
              <a:rPr lang="fr-BE" smtClean="0"/>
              <a:pPr/>
              <a:t>1</a:t>
            </a:fld>
            <a:endParaRPr lang="fr-BE"/>
          </a:p>
        </p:txBody>
      </p:sp>
      <p:sp>
        <p:nvSpPr>
          <p:cNvPr id="10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l-PL" sz="3600" dirty="0"/>
              <a:t>Prezentacja dla wykładowców </a:t>
            </a:r>
            <a:br>
              <a:rPr lang="pl-PL" sz="3600" dirty="0"/>
            </a:br>
            <a:r>
              <a:rPr lang="pl-PL" sz="3600" dirty="0"/>
              <a:t>architektury i budownictwa</a:t>
            </a:r>
            <a:endParaRPr lang="fr-BE" sz="3600" dirty="0"/>
          </a:p>
        </p:txBody>
      </p:sp>
    </p:spTree>
    <p:extLst>
      <p:ext uri="{BB962C8B-B14F-4D97-AF65-F5344CB8AC3E}">
        <p14:creationId xmlns:p14="http://schemas.microsoft.com/office/powerpoint/2010/main" val="376913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Wykończenia firmowe</a:t>
            </a:r>
            <a:r>
              <a:rPr lang="fr-FR" baseline="50000" dirty="0"/>
              <a:t> </a:t>
            </a:r>
            <a:r>
              <a:rPr lang="pl-PL" baseline="50000" dirty="0"/>
              <a:t>4,5</a:t>
            </a:r>
            <a:br>
              <a:rPr lang="fr-FR" dirty="0"/>
            </a:br>
            <a:r>
              <a:rPr lang="pl-PL" sz="2200" dirty="0"/>
              <a:t>Dostępnych jest wiele specyficznych wykończeń firmowych oraz wykończeń spersonalizowanych wytwarzanych przez specjalistycznych producentów. </a:t>
            </a:r>
            <a:br>
              <a:rPr lang="fr-FR" sz="2200" dirty="0"/>
            </a:br>
            <a:r>
              <a:rPr lang="pl-PL" sz="2200" dirty="0"/>
              <a:t>Poniżej kilka przykładów takich </a:t>
            </a:r>
            <a:r>
              <a:rPr lang="pl-PL" sz="2200" dirty="0" err="1"/>
              <a:t>wykończeń</a:t>
            </a:r>
            <a:r>
              <a:rPr lang="pl-PL" sz="2200"/>
              <a:t>.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10</a:t>
            </a:fld>
            <a:endParaRPr lang="fr-BE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3789160"/>
            <a:ext cx="2886075" cy="108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5229320"/>
            <a:ext cx="2886075" cy="1080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6" name="Group 3"/>
          <p:cNvGrpSpPr/>
          <p:nvPr/>
        </p:nvGrpSpPr>
        <p:grpSpPr>
          <a:xfrm>
            <a:off x="5523531" y="2349000"/>
            <a:ext cx="3152925" cy="3960320"/>
            <a:chOff x="4644009" y="2349000"/>
            <a:chExt cx="3152925" cy="3960320"/>
          </a:xfrm>
        </p:grpSpPr>
        <p:pic>
          <p:nvPicPr>
            <p:cNvPr id="17" name="Picture 5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4009" y="2349000"/>
              <a:ext cx="3122547" cy="108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8" name="Picture 6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48560" y="3789160"/>
              <a:ext cx="3118108" cy="1080000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4659187" y="5229320"/>
              <a:ext cx="3137747" cy="108000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pic>
        <p:nvPicPr>
          <p:cNvPr id="20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27" y="2347446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69750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Elektropolerowanie </a:t>
            </a:r>
            <a:r>
              <a:rPr lang="pl-PL" baseline="30000" dirty="0"/>
              <a:t>6</a:t>
            </a:r>
            <a:endParaRPr lang="en-GB" baseline="300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" t="1306" r="1450" b="2375"/>
          <a:stretch/>
        </p:blipFill>
        <p:spPr>
          <a:xfrm>
            <a:off x="529388" y="1600200"/>
            <a:ext cx="3907857" cy="2685448"/>
          </a:xfrm>
          <a:ln>
            <a:solidFill>
              <a:schemeClr val="tx1"/>
            </a:solidFill>
          </a:ln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dirty="0"/>
              <a:t>Zapewnia jasną i odblaskową powierzchnię o następujących własnościach: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optymalna odporność korozyjna dla każdego gatunku, 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łatwiejsza dezynfekcja i czyszczenie,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łatwiejsze usuwanie graffiti z powierzchni,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pl-PL" dirty="0"/>
              <a:t>ale pomimo tego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nieregularności powierzchni są bardziej widoczne,</a:t>
            </a:r>
            <a:endParaRPr lang="fr-FR" dirty="0"/>
          </a:p>
          <a:p>
            <a:pPr>
              <a:buFont typeface="Wingdings" panose="05000000000000000000" pitchFamily="2" charset="2"/>
              <a:buChar char="§"/>
            </a:pPr>
            <a:r>
              <a:rPr lang="pl-PL" dirty="0"/>
              <a:t>podobnie jak zarysowania i uszkodzenia mechaniczne powierzchni.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9498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Śrutowanie </a:t>
            </a:r>
            <a:r>
              <a:rPr lang="pl-PL" baseline="30000" dirty="0"/>
              <a:t>8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(kuleczkowanie, szkiełkowanie)</a:t>
            </a:r>
            <a:endParaRPr lang="fr-FR" sz="2700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27984" y="1572776"/>
            <a:ext cx="4258816" cy="4525963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Wygląd powierzchni zależy od zastosowanego materiału ściernego, np. szklanych kulek (na górze), kruszonego szkła (na dole).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12</a:t>
            </a:fld>
            <a:endParaRPr lang="fr-BE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1572776"/>
            <a:ext cx="3368842" cy="128016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7544" y="3429000"/>
            <a:ext cx="3368843" cy="129700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31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Architekci każdego dnia stosują pełną gamę wykończeń powierzchni dostępnych dla stali nierdzewnych</a:t>
            </a:r>
            <a:r>
              <a:rPr lang="pl-PL" baseline="30000" dirty="0"/>
              <a:t>7</a:t>
            </a:r>
            <a:endParaRPr lang="fr-FR" baseline="30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87624" y="3886200"/>
            <a:ext cx="7056784" cy="1752600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 rozdziale 02 przedstawiono więcej przykładów budynków, dla których wykończenie powierzchni ma zasadnicze znaczenie estetyczne</a:t>
            </a:r>
            <a:endParaRPr lang="fr-F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2422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2 – </a:t>
            </a:r>
            <a:r>
              <a:rPr lang="pl-PL" dirty="0"/>
              <a:t>Wykończenia trójwymiarowe</a:t>
            </a:r>
            <a:r>
              <a:rPr lang="fr-FR" baseline="50000" dirty="0"/>
              <a:t>9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dirty="0">
                <a:solidFill>
                  <a:schemeClr val="tx1"/>
                </a:solidFill>
              </a:rPr>
              <a:t>tzn. głębszy trójwymiarowy efekt niż wzory uzyskane przez wytłaczanie, wykrawanie, cięcie, profilowanie, .... </a:t>
            </a:r>
          </a:p>
          <a:p>
            <a:r>
              <a:rPr lang="pl-PL" dirty="0">
                <a:solidFill>
                  <a:schemeClr val="tx1"/>
                </a:solidFill>
              </a:rPr>
              <a:t>zwykle wykonywany z zastosowaniem maszynach sterowanych komputerowo</a:t>
            </a:r>
            <a:endParaRPr lang="en-US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6884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r>
              <a:rPr lang="pl-PL" sz="3600" dirty="0"/>
              <a:t>Wzory wytłaczane</a:t>
            </a:r>
            <a:r>
              <a:rPr lang="fr-FR" sz="3600" dirty="0"/>
              <a:t> </a:t>
            </a:r>
            <a:r>
              <a:rPr lang="fr-FR" sz="3600" baseline="50000" dirty="0"/>
              <a:t>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5AF66AA0-E37C-4065-8BE7-D4086C065B53}" type="slidenum">
              <a:rPr lang="fr-BE" smtClean="0"/>
              <a:pPr/>
              <a:t>15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304" y="2123488"/>
            <a:ext cx="3772181" cy="1825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1012" y="4303314"/>
            <a:ext cx="3783276" cy="1841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6304" y="4303314"/>
            <a:ext cx="3772181" cy="18418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41012" y="2123488"/>
            <a:ext cx="3783276" cy="18250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768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Kształty nieregularne</a:t>
            </a:r>
            <a:r>
              <a:rPr lang="fr-FR" sz="3600" baseline="50000" dirty="0"/>
              <a:t>9</a:t>
            </a:r>
            <a:r>
              <a:rPr lang="fr-FR" sz="3600" dirty="0"/>
              <a:t> (</a:t>
            </a:r>
            <a:r>
              <a:rPr lang="pl-PL" sz="3600" dirty="0"/>
              <a:t>hydroformowanie</a:t>
            </a:r>
            <a:r>
              <a:rPr lang="fr-FR" sz="3600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16</a:t>
            </a:fld>
            <a:endParaRPr lang="fr-B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4890" y="1467716"/>
            <a:ext cx="3038311" cy="25223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6878" y="4305611"/>
            <a:ext cx="3076701" cy="24822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84890" y="4305611"/>
            <a:ext cx="3038311" cy="24822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16878" y="1467716"/>
            <a:ext cx="3076701" cy="2530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22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Blachy perforowane</a:t>
            </a:r>
            <a:r>
              <a:rPr lang="fr-FR" sz="3600" dirty="0"/>
              <a:t> </a:t>
            </a:r>
            <a:r>
              <a:rPr lang="fr-FR" sz="3600" baseline="50000" dirty="0"/>
              <a:t>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17</a:t>
            </a:fld>
            <a:endParaRPr lang="fr-B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712" y="1319444"/>
            <a:ext cx="3687288" cy="29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1400" y="1319444"/>
            <a:ext cx="2755075" cy="2997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2" descr="http://www.yq-stainlesssteelmesh.com/Utp/2013753148960.jpg"/>
          <p:cNvSpPr>
            <a:spLocks noChangeAspect="1" noChangeArrowheads="1"/>
          </p:cNvSpPr>
          <p:nvPr/>
        </p:nvSpPr>
        <p:spPr bwMode="auto">
          <a:xfrm>
            <a:off x="155575" y="-1608138"/>
            <a:ext cx="5362575" cy="335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4711" y="4546948"/>
            <a:ext cx="3686679" cy="2122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AutoShape 5" descr="http://2.imimg.com/data2/PS/RT/MY-1643219/perforated-stainless-steel-sheets-250x250.jpg"/>
          <p:cNvSpPr>
            <a:spLocks noChangeAspect="1" noChangeArrowheads="1"/>
          </p:cNvSpPr>
          <p:nvPr/>
        </p:nvSpPr>
        <p:spPr bwMode="auto">
          <a:xfrm>
            <a:off x="155575" y="-1143000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01400" y="4589812"/>
            <a:ext cx="2755075" cy="20795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06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1" y="8336"/>
            <a:ext cx="8521565" cy="814876"/>
          </a:xfrm>
        </p:spPr>
        <p:txBody>
          <a:bodyPr>
            <a:normAutofit/>
          </a:bodyPr>
          <a:lstStyle/>
          <a:p>
            <a:r>
              <a:rPr lang="pl-PL" sz="2800" dirty="0"/>
              <a:t>Półprzeźroczyste panele szklane z perforowaną blachą</a:t>
            </a:r>
            <a:r>
              <a:rPr lang="fr-FR" sz="2800" dirty="0"/>
              <a:t> </a:t>
            </a:r>
            <a:r>
              <a:rPr lang="fr-FR" sz="2800" baseline="30000" dirty="0"/>
              <a:t>10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18</a:t>
            </a:fld>
            <a:endParaRPr lang="fr-B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663" r="1288" b="48627"/>
          <a:stretch/>
        </p:blipFill>
        <p:spPr bwMode="auto">
          <a:xfrm>
            <a:off x="4721450" y="1079072"/>
            <a:ext cx="3960000" cy="27856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13" t="60437" r="6941" b="674"/>
          <a:stretch/>
        </p:blipFill>
        <p:spPr bwMode="auto">
          <a:xfrm>
            <a:off x="4721450" y="3972053"/>
            <a:ext cx="3960000" cy="2436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3263900" cy="39624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83568" y="4941168"/>
            <a:ext cx="864096" cy="468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/>
              <a:t>Szkło</a:t>
            </a:r>
            <a:endParaRPr lang="en-GB" dirty="0"/>
          </a:p>
        </p:txBody>
      </p:sp>
      <p:sp>
        <p:nvSpPr>
          <p:cNvPr id="9" name="Prostokąt 8"/>
          <p:cNvSpPr/>
          <p:nvPr/>
        </p:nvSpPr>
        <p:spPr>
          <a:xfrm>
            <a:off x="2736130" y="2471883"/>
            <a:ext cx="198532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/>
              <a:t>Specjalna warstwa</a:t>
            </a:r>
            <a:endParaRPr lang="en-GB" dirty="0"/>
          </a:p>
        </p:txBody>
      </p:sp>
      <p:sp>
        <p:nvSpPr>
          <p:cNvPr id="10" name="Prostokąt 9"/>
          <p:cNvSpPr/>
          <p:nvPr/>
        </p:nvSpPr>
        <p:spPr>
          <a:xfrm>
            <a:off x="2339752" y="1412776"/>
            <a:ext cx="2256482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pl-PL" dirty="0"/>
              <a:t>Dziurkowana blacha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0771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Siatki cięto-ciągnione</a:t>
            </a:r>
            <a:endParaRPr lang="fr-FR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19</a:t>
            </a:fld>
            <a:endParaRPr lang="fr-B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60" t="3848" r="1911" b="68110"/>
          <a:stretch/>
        </p:blipFill>
        <p:spPr bwMode="auto">
          <a:xfrm>
            <a:off x="2634558" y="1892174"/>
            <a:ext cx="3340729" cy="13942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86" t="71668" r="2086" b="1383"/>
          <a:stretch/>
        </p:blipFill>
        <p:spPr bwMode="auto">
          <a:xfrm>
            <a:off x="2634558" y="5278170"/>
            <a:ext cx="3340730" cy="133991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13" t="38073" r="159" b="34614"/>
          <a:stretch/>
        </p:blipFill>
        <p:spPr bwMode="auto">
          <a:xfrm>
            <a:off x="2634558" y="3603279"/>
            <a:ext cx="3340729" cy="13580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36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Spis treści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dirty="0"/>
              <a:t>Wykończenia stali nierdzewnych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Wykończenia trójwymiarowe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Tkaniny druciane</a:t>
            </a:r>
            <a:endParaRPr lang="fr-FR" dirty="0"/>
          </a:p>
          <a:p>
            <a:pPr marL="514350" indent="-514350">
              <a:buFont typeface="+mj-lt"/>
              <a:buAutoNum type="arabicPeriod"/>
            </a:pPr>
            <a:r>
              <a:rPr lang="pl-PL" dirty="0"/>
              <a:t>Źródła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89882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9400"/>
            <a:ext cx="8229600" cy="634082"/>
          </a:xfrm>
        </p:spPr>
        <p:txBody>
          <a:bodyPr>
            <a:noAutofit/>
          </a:bodyPr>
          <a:lstStyle/>
          <a:p>
            <a:r>
              <a:rPr lang="pl-PL" sz="2800" dirty="0"/>
              <a:t>Łączenie różnych technik</a:t>
            </a:r>
            <a:r>
              <a:rPr lang="fr-FR" sz="2800" dirty="0"/>
              <a:t> </a:t>
            </a:r>
            <a:r>
              <a:rPr lang="fr-FR" sz="2800" baseline="30000" dirty="0"/>
              <a:t>11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2" y="1578818"/>
            <a:ext cx="5162550" cy="516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284" y="4405360"/>
            <a:ext cx="3669196" cy="23360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512" y="692696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pl-PL" sz="2000" dirty="0">
                <a:ea typeface="+mj-ea"/>
                <a:cs typeface="+mj-cs"/>
              </a:rPr>
              <a:t>Budynek </a:t>
            </a:r>
            <a:r>
              <a:rPr lang="fr-FR" sz="2000" dirty="0">
                <a:ea typeface="+mj-ea"/>
                <a:cs typeface="+mj-cs"/>
              </a:rPr>
              <a:t>Waterfront </a:t>
            </a:r>
            <a:r>
              <a:rPr lang="pl-PL" sz="2000" dirty="0">
                <a:ea typeface="+mj-ea"/>
                <a:cs typeface="+mj-cs"/>
              </a:rPr>
              <a:t>w Sztokholmie</a:t>
            </a:r>
            <a:r>
              <a:rPr lang="fr-FR" sz="2000" dirty="0">
                <a:ea typeface="+mj-ea"/>
                <a:cs typeface="+mj-cs"/>
              </a:rPr>
              <a:t>: </a:t>
            </a:r>
            <a:r>
              <a:rPr lang="pl-PL" sz="2000" dirty="0">
                <a:ea typeface="+mj-ea"/>
                <a:cs typeface="+mj-cs"/>
              </a:rPr>
              <a:t>Sufit wykonany z perforowanej i barwionej stali nierdzennej przedstawia obraz topniejącego lodu – zdjęcie po prawej</a:t>
            </a:r>
            <a:endParaRPr lang="fr-FR" dirty="0">
              <a:ea typeface="+mj-ea"/>
              <a:cs typeface="+mj-cs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3284" y="2370906"/>
            <a:ext cx="3669196" cy="1992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79E971-B6D8-4449-BD44-0CAE9D9A68DB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434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3 – </a:t>
            </a:r>
            <a:r>
              <a:rPr lang="pl-PL" dirty="0"/>
              <a:t>Tkaniny druciane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85939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Klasyczne </a:t>
            </a:r>
            <a:r>
              <a:rPr lang="fr-FR" sz="3600" baseline="50000" dirty="0"/>
              <a:t>12-14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5436096" y="1600200"/>
            <a:ext cx="3250704" cy="4565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Tkaniny ze stali nierdzewnej są dostępne w szerokiej gamie kształtów i wzorów o wybranej: </a:t>
            </a:r>
            <a:endParaRPr lang="fr-FR" dirty="0"/>
          </a:p>
          <a:p>
            <a:r>
              <a:rPr lang="pl-PL" dirty="0"/>
              <a:t>sztywności,</a:t>
            </a:r>
            <a:endParaRPr lang="fr-FR" dirty="0"/>
          </a:p>
          <a:p>
            <a:r>
              <a:rPr lang="pl-PL" dirty="0"/>
              <a:t>przestrzeni otwartej,</a:t>
            </a:r>
            <a:endParaRPr lang="fr-FR" dirty="0"/>
          </a:p>
          <a:p>
            <a:r>
              <a:rPr lang="pl-PL" dirty="0"/>
              <a:t>skłonności do rozpraszania światła,</a:t>
            </a:r>
            <a:endParaRPr lang="fr-FR" dirty="0"/>
          </a:p>
          <a:p>
            <a:r>
              <a:rPr lang="pl-PL" dirty="0"/>
              <a:t>przepuszczalności</a:t>
            </a:r>
            <a:r>
              <a:rPr lang="pl-PL" dirty="0">
                <a:solidFill>
                  <a:srgbClr val="FF0000"/>
                </a:solidFill>
              </a:rPr>
              <a:t> </a:t>
            </a:r>
            <a:r>
              <a:rPr lang="pl-PL" dirty="0"/>
              <a:t>akustycznej,</a:t>
            </a:r>
            <a:endParaRPr lang="fr-FR" dirty="0"/>
          </a:p>
          <a:p>
            <a:r>
              <a:rPr lang="pl-PL" dirty="0"/>
              <a:t>kolorze,</a:t>
            </a:r>
            <a:endParaRPr lang="fr-FR" dirty="0"/>
          </a:p>
          <a:p>
            <a:r>
              <a:rPr lang="pl-PL" dirty="0"/>
              <a:t>Itd..</a:t>
            </a:r>
            <a:r>
              <a:rPr lang="fr-FR" dirty="0"/>
              <a:t>…</a:t>
            </a:r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22</a:t>
            </a:fld>
            <a:endParaRPr lang="fr-BE"/>
          </a:p>
        </p:txBody>
      </p:sp>
      <p:pic>
        <p:nvPicPr>
          <p:cNvPr id="1028" name="Picture 4"/>
          <p:cNvPicPr preferRelativeResize="0"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84" y="4005304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 preferRelativeResize="0"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784" y="1600200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 preferRelativeResize="0"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600200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005304"/>
            <a:ext cx="2160000" cy="216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440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/>
              <a:t>Przykład dekoracji za pomocą </a:t>
            </a:r>
            <a:br>
              <a:rPr lang="pl-PL" sz="3200" dirty="0"/>
            </a:br>
            <a:r>
              <a:rPr lang="pl-PL" sz="3200" dirty="0"/>
              <a:t>tkaniny ze stali nierdzewnej </a:t>
            </a:r>
            <a:endParaRPr lang="fr-FR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23</a:t>
            </a:fld>
            <a:endParaRPr lang="fr-BE"/>
          </a:p>
        </p:txBody>
      </p:sp>
      <p:pic>
        <p:nvPicPr>
          <p:cNvPr id="5" name="Picture 4" descr="D:\Mes images\02 professionnel\Batilux\donnees table inter\2_foin\Matières lumières et transparences\scenographie P Lion 4 photo Dominique Azamb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17616"/>
            <a:ext cx="7560840" cy="47077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84730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3008313" cy="454372"/>
          </a:xfrm>
        </p:spPr>
        <p:txBody>
          <a:bodyPr>
            <a:normAutofit fontScale="90000"/>
          </a:bodyPr>
          <a:lstStyle/>
          <a:p>
            <a:r>
              <a:rPr lang="pl-PL" dirty="0"/>
              <a:t>Tkaniny ze stali nierdzewnej (siatki druciane)</a:t>
            </a:r>
            <a:endParaRPr lang="fr-F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250704" cy="4691063"/>
          </a:xfrm>
        </p:spPr>
        <p:txBody>
          <a:bodyPr/>
          <a:lstStyle/>
          <a:p>
            <a:pPr algn="just"/>
            <a:r>
              <a:rPr lang="pl-PL" dirty="0"/>
              <a:t>Siatki ze stali nierdzewnej są często stosowane w celach dekoracyjnych. Umożliwiają dodatkowe podświetlenie konstrukcji (światłami LED), tak jak na zdjęciu obok (Centrala firmy </a:t>
            </a:r>
            <a:r>
              <a:rPr lang="fr-FR" dirty="0"/>
              <a:t>Swarovski</a:t>
            </a:r>
            <a:r>
              <a:rPr lang="pl-PL" dirty="0"/>
              <a:t>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24</a:t>
            </a:fld>
            <a:endParaRPr lang="fr-BE"/>
          </a:p>
        </p:txBody>
      </p:sp>
      <p:pic>
        <p:nvPicPr>
          <p:cNvPr id="1027" name="Picture 3" descr="D:\Mes docs\ISSF_Closed_projects\ISSF_pptes_Hors_Corrosion\photos\Swarovski Projekt Bild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968" y="0"/>
            <a:ext cx="4662488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9534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75" y="274638"/>
            <a:ext cx="8531225" cy="1143000"/>
          </a:xfrm>
        </p:spPr>
        <p:txBody>
          <a:bodyPr>
            <a:normAutofit fontScale="90000"/>
          </a:bodyPr>
          <a:lstStyle/>
          <a:p>
            <a:r>
              <a:rPr lang="pl-PL" sz="3600" dirty="0"/>
              <a:t>Tkanina ze stali nierdzewnej z oświetleniem </a:t>
            </a:r>
            <a:r>
              <a:rPr lang="fr-FR" sz="3600" dirty="0"/>
              <a:t>LED </a:t>
            </a:r>
            <a:r>
              <a:rPr lang="fr-FR" sz="3600" baseline="50000" dirty="0"/>
              <a:t>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25</a:t>
            </a:fld>
            <a:endParaRPr lang="fr-BE"/>
          </a:p>
        </p:txBody>
      </p:sp>
      <p:sp>
        <p:nvSpPr>
          <p:cNvPr id="5" name="AutoShape 4" descr="http://www.gkd.de/uploads/pics/GKD_BU03_Atelier_Torce_pic01.jpg"/>
          <p:cNvSpPr>
            <a:spLocks noChangeAspect="1" noChangeArrowheads="1"/>
          </p:cNvSpPr>
          <p:nvPr/>
        </p:nvSpPr>
        <p:spPr bwMode="auto">
          <a:xfrm>
            <a:off x="155575" y="-2438400"/>
            <a:ext cx="7620000" cy="313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67" y="2231203"/>
            <a:ext cx="3460990" cy="46267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21986" y="2231202"/>
            <a:ext cx="6003354" cy="462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AutoShape 7" descr="http://www.gkd.de/typo3temp/pics/Mediamesh_02_f63dec73ff.jpg"/>
          <p:cNvSpPr>
            <a:spLocks noChangeAspect="1" noChangeArrowheads="1"/>
          </p:cNvSpPr>
          <p:nvPr/>
        </p:nvSpPr>
        <p:spPr bwMode="auto">
          <a:xfrm>
            <a:off x="155575" y="-1157288"/>
            <a:ext cx="18097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4782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sz="3600" dirty="0"/>
              <a:t>4 – </a:t>
            </a:r>
            <a:r>
              <a:rPr lang="pl-PL" sz="3600" dirty="0"/>
              <a:t>Literatura i inne źródła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5313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2"/>
              </a:rPr>
              <a:t>https://www.worldstainless.org/Files/issf/non-image-files/PDF/Euro_Inox/Finishes02_PL.pdf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3"/>
              </a:rPr>
              <a:t>http://www.ssina.com/download_a_file/special_finishes.pdf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4"/>
              </a:rPr>
              <a:t>http://www.bssa.org.uk/topics.php?article=47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600" dirty="0">
                <a:hlinkClick r:id="rId5"/>
              </a:rPr>
              <a:t>www.uginox.com/sites/default/files/public/Triptyque%20Lusignan_web.pdf</a:t>
            </a:r>
            <a:endParaRPr lang="en-US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6"/>
              </a:rPr>
              <a:t>http://www.poligrat.de/home/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7"/>
              </a:rPr>
              <a:t>https://www.worldstainless.org/Files/issf/non-image-files/PDF/Euro_Inox/Electropolishing_PL.pdf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8"/>
              </a:rPr>
              <a:t>http://www.legrand-sgm.fr/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9"/>
              </a:rPr>
              <a:t>https://www.worldstainless.org/Files/issf/non-image-files/PDF/Euro_Inox/3D_Finishes_PL.pdf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0"/>
              </a:rPr>
              <a:t>https://cambridgearchitectural.com/projects/ft-lauderdale-hollywood-international-airport-rental-car-center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1"/>
              </a:rPr>
              <a:t>https://www.exyd.com/waterfront-building.html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2"/>
              </a:rPr>
              <a:t>http://cambridgearchitectural.com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3"/>
              </a:rPr>
              <a:t>https://gkd.de/architekturgewebe/</a:t>
            </a:r>
            <a:r>
              <a:rPr lang="fr-FR" sz="1600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4"/>
              </a:rPr>
              <a:t>http://www.diedrahtweber-architektur.com/de/anwendungen-architekturgewebe/medienfassade/</a:t>
            </a:r>
            <a:endParaRPr lang="fr-FR" sz="1600" dirty="0"/>
          </a:p>
          <a:p>
            <a:pPr marL="514350" indent="-514350">
              <a:buFont typeface="+mj-lt"/>
              <a:buAutoNum type="arabicPeriod"/>
            </a:pPr>
            <a:r>
              <a:rPr lang="fr-FR" sz="1600" dirty="0">
                <a:hlinkClick r:id="rId15"/>
              </a:rPr>
              <a:t>https://www.worldstainless.org/Files/issf/non-image-files/PDF/Euro_Inox/RoughnessMeasurement_EN.pdf</a:t>
            </a:r>
            <a:endParaRPr lang="fr-FR" sz="16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020911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pPr/>
              <a:t>27</a:t>
            </a:fld>
            <a:endParaRPr lang="fr-BE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/>
          <a:p>
            <a:r>
              <a:rPr lang="pl-PL" dirty="0"/>
              <a:t>Dziękuję za uwagę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256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1 - Wykończenia stali nierdzewnych</a:t>
            </a:r>
            <a:r>
              <a:rPr lang="fr-FR" dirty="0"/>
              <a:t> </a:t>
            </a:r>
            <a:r>
              <a:rPr lang="fr-FR" baseline="50000" dirty="0"/>
              <a:t>1,2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dirty="0"/>
              <a:t>Wykończenia walcownicze</a:t>
            </a:r>
            <a:endParaRPr lang="fr-BE" sz="2400" dirty="0"/>
          </a:p>
          <a:p>
            <a:r>
              <a:rPr lang="pl-PL" sz="2400" dirty="0"/>
              <a:t>Wykończenia mechanicznie szlifowane i szczotkowane</a:t>
            </a:r>
            <a:endParaRPr lang="fr-BE" sz="2400" dirty="0"/>
          </a:p>
          <a:p>
            <a:r>
              <a:rPr lang="pl-PL" sz="2400" dirty="0"/>
              <a:t>Wykończenia wzorzyste</a:t>
            </a:r>
            <a:endParaRPr lang="fr-BE" sz="2400" dirty="0"/>
          </a:p>
          <a:p>
            <a:r>
              <a:rPr lang="pl-PL" sz="2400" dirty="0"/>
              <a:t>Wykończenie śrutowane</a:t>
            </a:r>
            <a:endParaRPr lang="fr-BE" sz="2400" dirty="0"/>
          </a:p>
          <a:p>
            <a:r>
              <a:rPr lang="pl-PL" sz="2400" dirty="0"/>
              <a:t>Wykończenia elektropolerowane</a:t>
            </a:r>
            <a:endParaRPr lang="fr-BE" sz="2400" dirty="0"/>
          </a:p>
          <a:p>
            <a:r>
              <a:rPr lang="pl-PL" sz="2400" dirty="0"/>
              <a:t>Wykończenia barwione</a:t>
            </a:r>
            <a:endParaRPr lang="fr-BE" sz="2400" dirty="0"/>
          </a:p>
          <a:p>
            <a:r>
              <a:rPr lang="pl-PL" sz="2400" dirty="0"/>
              <a:t>Wykończenia barwione elektrolitycznie </a:t>
            </a:r>
            <a:endParaRPr lang="fr-BE" sz="2400" dirty="0"/>
          </a:p>
          <a:p>
            <a:r>
              <a:rPr lang="pl-PL" sz="2400" dirty="0"/>
              <a:t>Wykończenie wzorzyste barwione elektrolitycznie</a:t>
            </a:r>
            <a:endParaRPr lang="fr-BE" sz="2400" dirty="0"/>
          </a:p>
          <a:p>
            <a:r>
              <a:rPr lang="pl-PL" sz="2400" dirty="0"/>
              <a:t>Powłoki organiczne</a:t>
            </a:r>
            <a:endParaRPr lang="fr-BE" sz="2400" dirty="0"/>
          </a:p>
          <a:p>
            <a:r>
              <a:rPr lang="pl-PL" sz="2400" dirty="0"/>
              <a:t>Specjalne wykończenia dekoracyjne</a:t>
            </a:r>
            <a:endParaRPr lang="fr-BE" sz="2400" dirty="0"/>
          </a:p>
          <a:p>
            <a:endParaRPr lang="fr-BE" sz="2400" dirty="0"/>
          </a:p>
        </p:txBody>
      </p:sp>
      <p:sp>
        <p:nvSpPr>
          <p:cNvPr id="3" name="Oval 2"/>
          <p:cNvSpPr/>
          <p:nvPr/>
        </p:nvSpPr>
        <p:spPr>
          <a:xfrm>
            <a:off x="5652120" y="5229200"/>
            <a:ext cx="3240000" cy="1620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2400" dirty="0">
                <a:solidFill>
                  <a:srgbClr val="C00000"/>
                </a:solidFill>
              </a:rPr>
              <a:t>Dostępnych jest wiele wykończeń powierzchni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03704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12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Wykończenie walcownicze </a:t>
            </a:r>
            <a:br>
              <a:rPr lang="pl-PL" dirty="0"/>
            </a:br>
            <a:r>
              <a:rPr lang="pl-PL" dirty="0"/>
              <a:t>– wyroby walcowane na zimno</a:t>
            </a:r>
            <a:r>
              <a:rPr lang="fr-FR" dirty="0"/>
              <a:t> </a:t>
            </a:r>
            <a:r>
              <a:rPr lang="fr-FR" baseline="50000" dirty="0"/>
              <a:t>3,4</a:t>
            </a:r>
            <a:br>
              <a:rPr lang="fr-FR" dirty="0"/>
            </a:br>
            <a:r>
              <a:rPr lang="pl-PL" sz="1800" dirty="0"/>
              <a:t>Norma EN</a:t>
            </a:r>
            <a:r>
              <a:rPr lang="en-US" sz="1800" dirty="0"/>
              <a:t> 10088-2 </a:t>
            </a:r>
            <a:r>
              <a:rPr lang="pl-PL" sz="1800" dirty="0"/>
              <a:t>w tablicy 6 specyfikuje dostępne wykończenia walcowane na zimno. Dla wybranych podano typowy zakres chropowatości powierzchni </a:t>
            </a:r>
            <a:r>
              <a:rPr lang="en-US" sz="1800" dirty="0"/>
              <a:t>Ra</a:t>
            </a:r>
            <a:r>
              <a:rPr lang="pl-PL" sz="1800" dirty="0"/>
              <a:t>.</a:t>
            </a:r>
            <a:endParaRPr lang="en-GB" sz="1800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8334761"/>
              </p:ext>
            </p:extLst>
          </p:nvPr>
        </p:nvGraphicFramePr>
        <p:xfrm>
          <a:off x="457200" y="1701288"/>
          <a:ext cx="8229600" cy="465833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304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044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Symbol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Proces technologiczny wytwarzania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Uwagi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Typowe</a:t>
                      </a:r>
                      <a:r>
                        <a:rPr lang="pl-PL" sz="1200" baseline="0" dirty="0"/>
                        <a:t> </a:t>
                      </a:r>
                      <a:r>
                        <a:rPr lang="fr-FR" sz="1200" dirty="0"/>
                        <a:t>(Ra) </a:t>
                      </a:r>
                      <a:r>
                        <a:rPr lang="el-GR" sz="1200" dirty="0"/>
                        <a:t>μ</a:t>
                      </a:r>
                      <a:r>
                        <a:rPr lang="fr-FR" sz="1200" dirty="0"/>
                        <a:t>m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2B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walcowanie na zimno, obróbka cieplna, wytrawianie, walcowanie wygładzające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Najbardziej popularne wykończenie zimnowalcowane.  Nieodblaskowe, gładkie,  dobrze zachowuje płaskość.  Dostępność w danej grubości produktów uzależniona od możliwości technicznych walcowania wygładzającego producenta.</a:t>
                      </a:r>
                      <a:endParaRPr lang="pl-PL" sz="1200" dirty="0"/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</a:t>
                      </a:r>
                      <a:r>
                        <a:rPr lang="pl-PL" sz="1200" dirty="0"/>
                        <a:t>,</a:t>
                      </a:r>
                      <a:r>
                        <a:rPr lang="fr-FR" sz="1200" dirty="0"/>
                        <a:t>1-0</a:t>
                      </a:r>
                      <a:r>
                        <a:rPr lang="pl-PL" sz="1200" dirty="0"/>
                        <a:t>,</a:t>
                      </a:r>
                      <a:r>
                        <a:rPr lang="fr-FR" sz="1200" dirty="0"/>
                        <a:t>5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2C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walcowanie na zimno, obróbka cieplna, bez usuwania zgorzeliny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Gładkie ze zgorzeliną po obróbce cieplnej, odpowiednie dla elementów przeznaczonych do obróbki skrawaniem lub elementów, z których w późniejszej</a:t>
                      </a:r>
                      <a:r>
                        <a:rPr lang="pl-PL" sz="1200" baseline="0" dirty="0"/>
                        <a:t> przeróbce usunięta zostanie zgorzelina lub elementów do zastosowań żaroodpornych.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/>
                        <a:t>-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2D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walcowanie na zimno, obróbka cieplna, wytrawianie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Dostępne dla produktów</a:t>
                      </a:r>
                      <a:r>
                        <a:rPr lang="pl-PL" sz="1200" baseline="0" dirty="0"/>
                        <a:t> o mniejszej grubości. Wykończenie nie tak gładkie jak 2B, lecz odpowiednie dla większości zastosowań.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0</a:t>
                      </a:r>
                      <a:r>
                        <a:rPr lang="pl-PL" sz="1200" dirty="0"/>
                        <a:t>,</a:t>
                      </a:r>
                      <a:r>
                        <a:rPr lang="fr-FR" sz="1200" dirty="0"/>
                        <a:t>4-1</a:t>
                      </a:r>
                      <a:r>
                        <a:rPr lang="pl-PL" sz="1200" dirty="0"/>
                        <a:t>,</a:t>
                      </a:r>
                      <a:r>
                        <a:rPr lang="fr-FR" sz="1200" dirty="0"/>
                        <a:t>0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2E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walcowanie na zimno, obróbka cieplna, mecha­niczne usuwanie zgorzeliny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Szorstkie i matowe. Zwykle stosowane dla stali ze zgorzeliną bardzo odporną na działanie roztworów trawiących. 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2H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utwardzanie przez odkształcanie (umacnianie przez zgniot)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Przeróbka plastyczna na zimno austenitycznych stali nierdzewnych zwiększa własności wytrzymałościowe stali. Powierzchnia gładsza niż 2B.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2R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walcowanie na zimno, wyżarzanie jasne (wyżarzanie bez nalotu)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Powierzchnia lustrzana, bardzo gładka. Często dostarczana z folią</a:t>
                      </a:r>
                      <a:r>
                        <a:rPr lang="pl-PL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ochronną do dalszego tłoczenia. Wytwarzane produkty po tłoczeniu zwykle nie wymagają innych etapów obróbki powierzchni.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/>
                        <a:t>0,</a:t>
                      </a:r>
                      <a:r>
                        <a:rPr lang="fr-FR" sz="1200" dirty="0"/>
                        <a:t>05-0</a:t>
                      </a:r>
                      <a:r>
                        <a:rPr lang="pl-PL" sz="1200" dirty="0"/>
                        <a:t>,</a:t>
                      </a:r>
                      <a:r>
                        <a:rPr lang="fr-FR" sz="1200" dirty="0"/>
                        <a:t>1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2Q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walcowanie na zimno, hartowanie i odpuszczanie, bez zgorzeliny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Dostępne tylko dla gatunków martenzytycznych np. typu (420). Brak zgorzeliny zapewnia się przez obróbkę</a:t>
                      </a:r>
                      <a:r>
                        <a:rPr lang="pl-PL" sz="1200" baseline="0" dirty="0"/>
                        <a:t> cieplną w atmosferze ochronnej lub usuwanie zgorzeliny po obróbce cieplnej. </a:t>
                      </a:r>
                      <a:r>
                        <a:rPr lang="pl-PL" sz="1200" dirty="0"/>
                        <a:t> </a:t>
                      </a:r>
                      <a:r>
                        <a:rPr lang="en-US" sz="1200" dirty="0"/>
                        <a:t> </a:t>
                      </a:r>
                      <a:endParaRPr lang="en-US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- </a:t>
                      </a:r>
                      <a:endParaRPr lang="fr-FR" sz="1200" dirty="0">
                        <a:solidFill>
                          <a:srgbClr val="0070C0"/>
                        </a:solidFill>
                      </a:endParaRPr>
                    </a:p>
                  </a:txBody>
                  <a:tcPr marL="5396" marR="5396" marT="5396" marB="5396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Oval 12"/>
          <p:cNvSpPr/>
          <p:nvPr/>
        </p:nvSpPr>
        <p:spPr>
          <a:xfrm>
            <a:off x="5796136" y="6000244"/>
            <a:ext cx="3113776" cy="828000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Najbardziej </a:t>
            </a:r>
            <a:br>
              <a:rPr lang="pl-PL" sz="1600" dirty="0">
                <a:solidFill>
                  <a:srgbClr val="C00000"/>
                </a:solidFill>
              </a:rPr>
            </a:br>
            <a:r>
              <a:rPr lang="pl-PL" sz="1600" dirty="0">
                <a:solidFill>
                  <a:srgbClr val="C00000"/>
                </a:solidFill>
              </a:rPr>
              <a:t>popularne wykończenia powierzchni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2110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Najbardziej popularne walcownicze wykończenia powierzchni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0399001"/>
              </p:ext>
            </p:extLst>
          </p:nvPr>
        </p:nvGraphicFramePr>
        <p:xfrm>
          <a:off x="251519" y="1484784"/>
          <a:ext cx="8568953" cy="490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fr-BE" sz="1800" dirty="0"/>
                        <a:t>2B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Powierzchnia wytwarzana tak samo jak 2D, lecz ostatnie lekkie walcowanie przy zastosowaniu wysoko wypolerowanych walców nadaje jej gładki, odblaskowy, szary połysk. Jest to obecnie najczęściej stosowany rodzaj wykończenia powierzchni i stanowi materiał wyjściowy dla wykończenia polerowanego i szczotkowanego. </a:t>
                      </a:r>
                      <a:endParaRPr lang="pl-PL" sz="1600" b="0" baseline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  <a:p>
                      <a:r>
                        <a:rPr lang="fr-BE" sz="1800" dirty="0"/>
                        <a:t>2D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Powierzchnia ta jest trochę bardziej obrobiona niż powierzchnia 1D, a uzyskuje się ją przez walcowanie na zimno, obróbkę cieplną i wytrawianie. Matowa powierzchnia o niskim współczynniku odbicia nadaje się do zastosowań przemysłowych i inżynierskich oraz dla zastosowań architektonicznych o mniejszych wymaganiach estetycznych. </a:t>
                      </a:r>
                      <a:endParaRPr lang="en-GB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1800" dirty="0"/>
                    </a:p>
                    <a:p>
                      <a:endParaRPr lang="pl-PL" sz="1800" dirty="0"/>
                    </a:p>
                    <a:p>
                      <a:r>
                        <a:rPr lang="fr-BE" sz="1800" dirty="0"/>
                        <a:t>2R</a:t>
                      </a:r>
                      <a:endParaRPr lang="en-GB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Poprzez wyżarzanie jasne w środowisku beztlenowym i kolejne walcowanie przy pomocy polerowanych walców uzyskuje się wykończenie o wysokim współczynniku odbicia, które odbija wyraźne obrazy. Ta </a:t>
                      </a:r>
                      <a:r>
                        <a:rPr lang="pl-PL" sz="16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supergładka</a:t>
                      </a:r>
                      <a:r>
                        <a:rPr lang="pl-PL" sz="16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powierzchnia jest mniej podatna na gromadzenie unoszących się w powietrzu zanieczyszczeń lub wilgoci niż jakakolwiek inna powierzchnia walcownicza i jest łatwa w czyszczeniu. </a:t>
                      </a:r>
                      <a:endParaRPr lang="pl-PL" sz="16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1825420"/>
            <a:ext cx="2889056" cy="1099524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3697629"/>
            <a:ext cx="2889056" cy="109952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1520" y="5373216"/>
            <a:ext cx="2889056" cy="110513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2701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Wykończenia specjalne</a:t>
            </a:r>
            <a:r>
              <a:rPr lang="fr-FR" dirty="0"/>
              <a:t> </a:t>
            </a:r>
            <a:r>
              <a:rPr lang="pl-PL" baseline="50000" dirty="0"/>
              <a:t>1</a:t>
            </a:r>
            <a:r>
              <a:rPr lang="fr-FR" baseline="50000" dirty="0"/>
              <a:t>,</a:t>
            </a:r>
            <a:r>
              <a:rPr lang="pl-PL" baseline="50000" dirty="0"/>
              <a:t>3</a:t>
            </a:r>
            <a:br>
              <a:rPr lang="fr-FR" dirty="0"/>
            </a:br>
            <a:r>
              <a:rPr lang="pl-PL" sz="1800" dirty="0"/>
              <a:t>Norma EN</a:t>
            </a:r>
            <a:r>
              <a:rPr lang="en-US" sz="1800" dirty="0"/>
              <a:t> 10088-2 </a:t>
            </a:r>
            <a:r>
              <a:rPr lang="pl-PL" sz="1800" dirty="0"/>
              <a:t>w tablicy 6 specyfikuje dostępne wykończenia specjalne powierzchni. Dla wybranych podano typowy zakres chropowatości powierzchni </a:t>
            </a:r>
            <a:r>
              <a:rPr lang="en-US" sz="1800" dirty="0"/>
              <a:t>Ra</a:t>
            </a:r>
            <a:r>
              <a:rPr lang="pl-PL" sz="1800" dirty="0"/>
              <a:t>.</a:t>
            </a:r>
            <a:endParaRPr lang="en-GB" sz="1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494341"/>
              </p:ext>
            </p:extLst>
          </p:nvPr>
        </p:nvGraphicFramePr>
        <p:xfrm>
          <a:off x="457200" y="1600200"/>
          <a:ext cx="8229600" cy="411045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80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685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44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657"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Symbol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Proces technologiczny wykańczania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Uwagi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100" dirty="0"/>
                        <a:t>Typowe</a:t>
                      </a:r>
                      <a:r>
                        <a:rPr lang="pl-PL" sz="1100" baseline="0" dirty="0"/>
                        <a:t> </a:t>
                      </a:r>
                      <a:r>
                        <a:rPr lang="fr-FR" sz="1100" dirty="0"/>
                        <a:t>(Ra) </a:t>
                      </a:r>
                      <a:r>
                        <a:rPr lang="el-GR" sz="1100" dirty="0"/>
                        <a:t>μ</a:t>
                      </a:r>
                      <a:r>
                        <a:rPr lang="fr-FR" sz="1100" dirty="0"/>
                        <a:t>m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100" dirty="0"/>
                        <a:t>1G or 2G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baseline="0" dirty="0">
                          <a:solidFill>
                            <a:schemeClr val="dk1"/>
                          </a:solidFill>
                        </a:rPr>
                        <a:t>Szlifowanie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Może bazować  na wykończeniu walcowniczym zarówno typu </a:t>
                      </a:r>
                      <a:r>
                        <a:rPr lang="en-US" sz="1100" dirty="0"/>
                        <a:t> 1 </a:t>
                      </a:r>
                      <a:r>
                        <a:rPr lang="pl-PL" sz="1100" dirty="0"/>
                        <a:t>lub</a:t>
                      </a:r>
                      <a:r>
                        <a:rPr lang="en-US" sz="1100" dirty="0"/>
                        <a:t> 2. </a:t>
                      </a:r>
                      <a:r>
                        <a:rPr lang="pl-PL" sz="1100" dirty="0"/>
                        <a:t>Jednokierunkowa tekstura powierzchni</a:t>
                      </a:r>
                      <a:r>
                        <a:rPr lang="en-US" sz="1100" dirty="0"/>
                        <a:t>, </a:t>
                      </a:r>
                      <a:r>
                        <a:rPr lang="pl-PL" sz="1100" dirty="0"/>
                        <a:t> nieodblaskowa.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100" dirty="0"/>
                        <a:t>1J or 2J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/>
                        <a:t>Szczotkowanie lub polerowanie na matowo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Może bazować  na wykończeniu walcowniczym zarówno typu </a:t>
                      </a:r>
                      <a:r>
                        <a:rPr lang="en-US" sz="1100" dirty="0"/>
                        <a:t> 1 </a:t>
                      </a:r>
                      <a:r>
                        <a:rPr lang="pl-PL" sz="1100" dirty="0"/>
                        <a:t>lub</a:t>
                      </a:r>
                      <a:r>
                        <a:rPr lang="en-US" sz="1100" dirty="0"/>
                        <a:t> 2. </a:t>
                      </a:r>
                      <a:r>
                        <a:rPr lang="pl-PL" sz="1100" dirty="0"/>
                        <a:t>Gładsza niż typu </a:t>
                      </a:r>
                      <a:r>
                        <a:rPr lang="en-US" sz="1100" dirty="0"/>
                        <a:t>G</a:t>
                      </a:r>
                      <a:r>
                        <a:rPr lang="pl-PL" sz="1100" dirty="0"/>
                        <a:t>,</a:t>
                      </a:r>
                      <a:r>
                        <a:rPr lang="en-US" sz="1100" dirty="0"/>
                        <a:t> </a:t>
                      </a:r>
                      <a:r>
                        <a:rPr lang="pl-PL" sz="1100" dirty="0"/>
                        <a:t>jednokierunkowa tekstura powierzchni</a:t>
                      </a:r>
                      <a:r>
                        <a:rPr lang="en-US" sz="1100" dirty="0"/>
                        <a:t>, </a:t>
                      </a:r>
                      <a:r>
                        <a:rPr lang="pl-PL" sz="1100" dirty="0"/>
                        <a:t> nieodblaskowa.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0</a:t>
                      </a:r>
                      <a:r>
                        <a:rPr lang="pl-PL" sz="1100" dirty="0"/>
                        <a:t>,</a:t>
                      </a:r>
                      <a:r>
                        <a:rPr lang="fr-FR" sz="1100" dirty="0"/>
                        <a:t>2-1</a:t>
                      </a:r>
                      <a:r>
                        <a:rPr lang="pl-PL" sz="1100" dirty="0"/>
                        <a:t>,</a:t>
                      </a:r>
                      <a:r>
                        <a:rPr lang="fr-FR" sz="1100" dirty="0"/>
                        <a:t>0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2039">
                <a:tc>
                  <a:txBody>
                    <a:bodyPr/>
                    <a:lstStyle/>
                    <a:p>
                      <a:r>
                        <a:rPr lang="fr-FR" sz="1100" dirty="0"/>
                        <a:t>1K or 2K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/>
                        <a:t>Polerowanie satynowe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Może bazować  na wykończeniu walcowniczym zarówno typu </a:t>
                      </a:r>
                      <a:r>
                        <a:rPr lang="en-US" sz="1100" dirty="0"/>
                        <a:t> 1 </a:t>
                      </a:r>
                      <a:r>
                        <a:rPr lang="pl-PL" sz="1100" dirty="0"/>
                        <a:t>lub</a:t>
                      </a:r>
                      <a:r>
                        <a:rPr lang="en-US" sz="1100" dirty="0"/>
                        <a:t> 2. </a:t>
                      </a:r>
                      <a:r>
                        <a:rPr lang="pl-PL" sz="1100" dirty="0"/>
                        <a:t>Najbardziej gładkie spośród specjalnych</a:t>
                      </a:r>
                      <a:r>
                        <a:rPr lang="pl-PL" sz="1100" baseline="0" dirty="0"/>
                        <a:t> </a:t>
                      </a:r>
                      <a:r>
                        <a:rPr lang="pl-PL" sz="1100" dirty="0"/>
                        <a:t>nieodblaskowych wykończeń powierzchni </a:t>
                      </a:r>
                      <a:r>
                        <a:rPr lang="en-US" sz="1100" dirty="0"/>
                        <a:t> </a:t>
                      </a:r>
                      <a:r>
                        <a:rPr lang="pl-PL" sz="1100" dirty="0"/>
                        <a:t>o odporności korozyjnej odpowiedniej dla większości zastosowań zewnętrznych</a:t>
                      </a:r>
                      <a:r>
                        <a:rPr lang="en-US" sz="1100" dirty="0"/>
                        <a:t>.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&lt;</a:t>
                      </a:r>
                      <a:r>
                        <a:rPr lang="fr-FR" sz="1100" baseline="0" dirty="0"/>
                        <a:t> </a:t>
                      </a:r>
                      <a:r>
                        <a:rPr lang="fr-FR" sz="1100" dirty="0"/>
                        <a:t>0</a:t>
                      </a:r>
                      <a:r>
                        <a:rPr lang="pl-PL" sz="1100" dirty="0"/>
                        <a:t>,</a:t>
                      </a:r>
                      <a:r>
                        <a:rPr lang="fr-FR" sz="1100" dirty="0"/>
                        <a:t>5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100" dirty="0"/>
                        <a:t>1P or 2P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/>
                        <a:t>Polerowanie lustrzane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Może bazować  na wykończeniu walcowniczym zarówno typu </a:t>
                      </a:r>
                      <a:r>
                        <a:rPr lang="en-US" sz="1100" dirty="0"/>
                        <a:t> 1 </a:t>
                      </a:r>
                      <a:r>
                        <a:rPr lang="pl-PL" sz="1100" dirty="0"/>
                        <a:t>lub</a:t>
                      </a:r>
                      <a:r>
                        <a:rPr lang="en-US" sz="1100" dirty="0"/>
                        <a:t> 2. </a:t>
                      </a:r>
                      <a:r>
                        <a:rPr lang="pl-PL" sz="1100" dirty="0"/>
                        <a:t>Polerowane mechanicznie odblaskowe wykończenie powierzchni, może być polerowane na lustro</a:t>
                      </a:r>
                      <a:r>
                        <a:rPr lang="en-US" sz="1100" dirty="0"/>
                        <a:t>.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&lt; 0</a:t>
                      </a:r>
                      <a:r>
                        <a:rPr lang="pl-PL" sz="1100" dirty="0"/>
                        <a:t>,</a:t>
                      </a:r>
                      <a:r>
                        <a:rPr lang="fr-FR" sz="1100" dirty="0"/>
                        <a:t>1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100" dirty="0"/>
                        <a:t>2F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Walcowanie na zimno, obróbka cieplna, walcowanie wykańczające na szorstkich walcach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Jednorodne</a:t>
                      </a:r>
                      <a:r>
                        <a:rPr lang="pl-PL" sz="1100" baseline="0" dirty="0"/>
                        <a:t> nieodblaskowe wykończenie matowe, może bazować zarówno na wykończeniu walcowniczym typu </a:t>
                      </a:r>
                      <a:r>
                        <a:rPr lang="en-US" sz="1100" dirty="0"/>
                        <a:t>2B </a:t>
                      </a:r>
                      <a:r>
                        <a:rPr lang="pl-PL" sz="1100" dirty="0"/>
                        <a:t>lub</a:t>
                      </a:r>
                      <a:r>
                        <a:rPr lang="pl-PL" sz="1100" baseline="0" dirty="0"/>
                        <a:t> </a:t>
                      </a:r>
                      <a:r>
                        <a:rPr lang="en-US" sz="1100" dirty="0"/>
                        <a:t>2R</a:t>
                      </a:r>
                      <a:r>
                        <a:rPr lang="pl-PL" sz="1100" dirty="0"/>
                        <a:t>.</a:t>
                      </a:r>
                      <a:r>
                        <a:rPr lang="en-US" sz="1100" dirty="0"/>
                        <a:t>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2039">
                <a:tc>
                  <a:txBody>
                    <a:bodyPr/>
                    <a:lstStyle/>
                    <a:p>
                      <a:r>
                        <a:rPr lang="fr-FR" sz="1100" dirty="0"/>
                        <a:t>1M or 2M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/>
                        <a:t>Wykończenie z powierzchnią wzorzystą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Może bazować  na wykończeniu walcowniczym zarówno typu </a:t>
                      </a:r>
                      <a:r>
                        <a:rPr lang="en-US" sz="1100" dirty="0"/>
                        <a:t> 1 </a:t>
                      </a:r>
                      <a:r>
                        <a:rPr lang="pl-PL" sz="1100" dirty="0"/>
                        <a:t>lub</a:t>
                      </a:r>
                      <a:r>
                        <a:rPr lang="en-US" sz="1100" dirty="0"/>
                        <a:t> 2. </a:t>
                      </a:r>
                      <a:r>
                        <a:rPr lang="pl-PL" sz="1100" dirty="0"/>
                        <a:t>Wzór jednostronny.  Blachy żeberkowe na podesty</a:t>
                      </a:r>
                      <a:r>
                        <a:rPr lang="en-US" sz="1100" dirty="0"/>
                        <a:t> (</a:t>
                      </a:r>
                      <a:r>
                        <a:rPr lang="pl-PL" sz="1100" dirty="0"/>
                        <a:t>na wykończeniu walcowniczym typu</a:t>
                      </a:r>
                      <a:r>
                        <a:rPr lang="pl-PL" sz="1100" baseline="0" dirty="0"/>
                        <a:t> </a:t>
                      </a:r>
                      <a:r>
                        <a:rPr lang="en-US" sz="1100" dirty="0"/>
                        <a:t>1) </a:t>
                      </a:r>
                      <a:r>
                        <a:rPr lang="pl-PL" sz="1100" dirty="0"/>
                        <a:t>oraz drobne wykończenie wzorzyste </a:t>
                      </a:r>
                      <a:r>
                        <a:rPr lang="en-US" sz="1100" dirty="0"/>
                        <a:t>(</a:t>
                      </a:r>
                      <a:r>
                        <a:rPr lang="pl-PL" sz="1100" dirty="0"/>
                        <a:t>na wykończeniu walcowniczym typu </a:t>
                      </a:r>
                      <a:r>
                        <a:rPr lang="en-US" sz="1100" dirty="0"/>
                        <a:t>2) </a:t>
                      </a:r>
                      <a:r>
                        <a:rPr lang="pl-PL" sz="1100" dirty="0"/>
                        <a:t>.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330">
                <a:tc>
                  <a:txBody>
                    <a:bodyPr/>
                    <a:lstStyle/>
                    <a:p>
                      <a:r>
                        <a:rPr lang="fr-FR" sz="1100" dirty="0"/>
                        <a:t>2W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/>
                        <a:t>Fałdowanie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Kształtowane na rolkach profilowych (np. o</a:t>
                      </a:r>
                      <a:r>
                        <a:rPr lang="pl-PL" sz="1100" baseline="0" dirty="0"/>
                        <a:t> </a:t>
                      </a:r>
                      <a:r>
                        <a:rPr lang="pl-PL" sz="1100" dirty="0"/>
                        <a:t>kształcie trapezowym, sinusoidalnym).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100" dirty="0"/>
                        <a:t>2L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/>
                        <a:t>Barwienie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Stosowane na płaskich </a:t>
                      </a:r>
                      <a:r>
                        <a:rPr lang="en-US" sz="1100" dirty="0"/>
                        <a:t>(</a:t>
                      </a:r>
                      <a:r>
                        <a:rPr lang="pl-PL" sz="1100" dirty="0"/>
                        <a:t>wykończeniach typu</a:t>
                      </a:r>
                      <a:r>
                        <a:rPr lang="pl-PL" sz="1100" baseline="0" dirty="0"/>
                        <a:t> </a:t>
                      </a:r>
                      <a:r>
                        <a:rPr lang="en-US" sz="1100" dirty="0"/>
                        <a:t>2R, 2P </a:t>
                      </a:r>
                      <a:r>
                        <a:rPr lang="pl-PL" sz="1100" dirty="0"/>
                        <a:t>lub</a:t>
                      </a:r>
                      <a:r>
                        <a:rPr lang="en-US" sz="1100" dirty="0"/>
                        <a:t> 2K) </a:t>
                      </a:r>
                      <a:r>
                        <a:rPr lang="pl-PL" sz="1100" dirty="0"/>
                        <a:t>lub wzorzystych </a:t>
                      </a:r>
                      <a:r>
                        <a:rPr lang="en-US" sz="1100" dirty="0"/>
                        <a:t>(2M) </a:t>
                      </a:r>
                      <a:r>
                        <a:rPr lang="pl-PL" sz="1100" dirty="0"/>
                        <a:t>wykończeniach blach, dostępne w szerokim zakresie kolorystycznym.</a:t>
                      </a:r>
                      <a:r>
                        <a:rPr lang="en-US" sz="1100" dirty="0"/>
                        <a:t> 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7657">
                <a:tc>
                  <a:txBody>
                    <a:bodyPr/>
                    <a:lstStyle/>
                    <a:p>
                      <a:r>
                        <a:rPr lang="fr-FR" sz="1100" dirty="0"/>
                        <a:t>1S or 2S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100" dirty="0"/>
                        <a:t>Powlekanie powierzchni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r>
                        <a:rPr lang="pl-PL" sz="1100" dirty="0"/>
                        <a:t>Może bazować  na wykończeniu walcowniczym zarówno typu </a:t>
                      </a:r>
                      <a:r>
                        <a:rPr lang="en-US" sz="1100" dirty="0"/>
                        <a:t> 1 </a:t>
                      </a:r>
                      <a:r>
                        <a:rPr lang="pl-PL" sz="1100" dirty="0"/>
                        <a:t>lub</a:t>
                      </a:r>
                      <a:r>
                        <a:rPr lang="pl-PL" sz="1100" baseline="0" dirty="0"/>
                        <a:t> </a:t>
                      </a:r>
                      <a:r>
                        <a:rPr lang="en-US" sz="1100"/>
                        <a:t>2. </a:t>
                      </a:r>
                      <a:r>
                        <a:rPr lang="pl-PL" sz="1100" dirty="0"/>
                        <a:t>Zwykle powlekane  jednostronnie metalem,  takim jak cyna, aluminium lub tytan</a:t>
                      </a:r>
                      <a:r>
                        <a:rPr lang="pl-PL" sz="1100" baseline="0" dirty="0"/>
                        <a:t>.</a:t>
                      </a:r>
                      <a:endParaRPr lang="en-US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100" dirty="0"/>
                        <a:t>- </a:t>
                      </a:r>
                      <a:endParaRPr lang="fr-FR" sz="1100" dirty="0">
                        <a:solidFill>
                          <a:srgbClr val="0070C0"/>
                        </a:solidFill>
                      </a:endParaRPr>
                    </a:p>
                  </a:txBody>
                  <a:tcPr marL="4947" marR="4947" marT="4947" marB="4947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868144" y="5733256"/>
            <a:ext cx="3024336" cy="1124744"/>
          </a:xfrm>
          <a:prstGeom prst="ellipse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rgbClr val="C00000"/>
                </a:solidFill>
              </a:rPr>
              <a:t>Dostępny jest </a:t>
            </a:r>
            <a:br>
              <a:rPr lang="pl-PL" sz="1600" dirty="0">
                <a:solidFill>
                  <a:srgbClr val="C00000"/>
                </a:solidFill>
              </a:rPr>
            </a:br>
            <a:r>
              <a:rPr lang="pl-PL" sz="1600" dirty="0">
                <a:solidFill>
                  <a:srgbClr val="C00000"/>
                </a:solidFill>
              </a:rPr>
              <a:t>bardzo szeroki wybór specjalnych wykończeń powierzchni</a:t>
            </a:r>
            <a:endParaRPr lang="fr-FR" sz="1600" dirty="0">
              <a:solidFill>
                <a:srgbClr val="C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67641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prstClr val="black"/>
                </a:solidFill>
              </a:rPr>
              <a:t>Wykończenia wzorzyste</a:t>
            </a:r>
            <a:r>
              <a:rPr lang="fr-FR" dirty="0">
                <a:solidFill>
                  <a:prstClr val="black"/>
                </a:solidFill>
              </a:rPr>
              <a:t> </a:t>
            </a:r>
            <a:r>
              <a:rPr lang="pl-PL" baseline="50000" dirty="0">
                <a:solidFill>
                  <a:prstClr val="black"/>
                </a:solidFill>
              </a:rPr>
              <a:t>4,5,7</a:t>
            </a:r>
            <a:br>
              <a:rPr lang="fr-FR" dirty="0">
                <a:solidFill>
                  <a:prstClr val="black"/>
                </a:solidFill>
              </a:rPr>
            </a:br>
            <a:r>
              <a:rPr lang="pl-PL" sz="2200" dirty="0">
                <a:solidFill>
                  <a:prstClr val="black"/>
                </a:solidFill>
              </a:rPr>
              <a:t>Poniższe przykłady przedstawiają jednostronne wykończenia wzorzyste blach klasyfikowane jako 2M. Tego typu wykończenia dostępne są w wielu wzorach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7</a:t>
            </a:fld>
            <a:endParaRPr lang="fr-BE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" y="1843390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0" y="1843390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" y="4362359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" y="5584011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0" y="3095493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62" y="3095493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0" y="4381756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00" y="5584011"/>
            <a:ext cx="2887200" cy="10815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0784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Wykończenia barwione </a:t>
            </a:r>
            <a:r>
              <a:rPr lang="pl-PL" baseline="30000" dirty="0"/>
              <a:t>4,5,7</a:t>
            </a:r>
            <a:br>
              <a:rPr lang="fr-FR" dirty="0"/>
            </a:br>
            <a:r>
              <a:rPr lang="pl-PL" sz="2400" dirty="0"/>
              <a:t>Poniżej przedstawiono jedynie wybrane przykłady kolorystyczne powierzchni, jakie można uzyskać przez barwienie elektrolityczne stali nierdzewnej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8</a:t>
            </a:fld>
            <a:endParaRPr lang="fr-BE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" y="1995054"/>
            <a:ext cx="3610800" cy="10820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95054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" y="3429000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42" y="4869160"/>
            <a:ext cx="3610800" cy="10820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85950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pl-PL" dirty="0"/>
              <a:t>Wytrawianie wzorów </a:t>
            </a:r>
            <a:r>
              <a:rPr lang="pl-PL" baseline="30000" dirty="0"/>
              <a:t>4,5,7</a:t>
            </a:r>
            <a:endParaRPr lang="en-GB" baseline="30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36815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400" dirty="0"/>
              <a:t>W celu przeniesienia na powierzchnię stali nierdzewnej różnych wzorów opracowano procesy sitodruku </a:t>
            </a:r>
            <a:br>
              <a:rPr lang="pl-PL" sz="1400" dirty="0"/>
            </a:br>
            <a:r>
              <a:rPr lang="pl-PL" sz="1400" dirty="0"/>
              <a:t>i nanoszenia masek fotolitograficznych, które przez wytrawiane w kwasie odwzorowują naniesiony na powierzchnię wzór.  Wytrawianie w kwasie usuwa z powierzchni cienką warstwę metalu. Powierzchnia wytrawiona jest matowa, a wygląd powierzchni jest bardziej surowy, co dobrze kontrastuje z niewytrawioną powierzchnią polerowaną na lustro lub satynową.  Barwienie elektrolityczne powierzchni może być zastosowane przed lub po procesie wytrawiania. </a:t>
            </a:r>
            <a:endParaRPr lang="en-GB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66AA0-E37C-4065-8BE7-D4086C065B53}" type="slidenum">
              <a:rPr lang="fr-BE" smtClean="0"/>
              <a:t>9</a:t>
            </a:fld>
            <a:endParaRPr lang="fr-BE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" y="2317777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" y="3789039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9" y="5280113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01" y="3789039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701" y="2317777"/>
            <a:ext cx="3708000" cy="111122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01250884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University Lectures Chapter 0 Contents</Template>
  <TotalTime>1657</TotalTime>
  <Words>1330</Words>
  <Application>Microsoft Office PowerPoint</Application>
  <PresentationFormat>On-screen Show (4:3)</PresentationFormat>
  <Paragraphs>200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Wingdings</vt:lpstr>
      <vt:lpstr>3_Custom Design</vt:lpstr>
      <vt:lpstr>Prezentacja dla wykładowców  architektury i budownictwa</vt:lpstr>
      <vt:lpstr>Spis treści</vt:lpstr>
      <vt:lpstr>1 - Wykończenia stali nierdzewnych 1,2</vt:lpstr>
      <vt:lpstr>Wykończenie walcownicze  – wyroby walcowane na zimno 3,4 Norma EN 10088-2 w tablicy 6 specyfikuje dostępne wykończenia walcowane na zimno. Dla wybranych podano typowy zakres chropowatości powierzchni Ra.</vt:lpstr>
      <vt:lpstr>Najbardziej popularne walcownicze wykończenia powierzchni</vt:lpstr>
      <vt:lpstr>Wykończenia specjalne 1,3 Norma EN 10088-2 w tablicy 6 specyfikuje dostępne wykończenia specjalne powierzchni. Dla wybranych podano typowy zakres chropowatości powierzchni Ra.</vt:lpstr>
      <vt:lpstr>Wykończenia wzorzyste 4,5,7 Poniższe przykłady przedstawiają jednostronne wykończenia wzorzyste blach klasyfikowane jako 2M. Tego typu wykończenia dostępne są w wielu wzorach</vt:lpstr>
      <vt:lpstr>Wykończenia barwione 4,5,7 Poniżej przedstawiono jedynie wybrane przykłady kolorystyczne powierzchni, jakie można uzyskać przez barwienie elektrolityczne stali nierdzewnej</vt:lpstr>
      <vt:lpstr>Wytrawianie wzorów 4,5,7</vt:lpstr>
      <vt:lpstr>Wykończenia firmowe 4,5 Dostępnych jest wiele specyficznych wykończeń firmowych oraz wykończeń spersonalizowanych wytwarzanych przez specjalistycznych producentów.  Poniżej kilka przykładów takich wykończeń. </vt:lpstr>
      <vt:lpstr>Elektropolerowanie 6</vt:lpstr>
      <vt:lpstr>Śrutowanie 8  (kuleczkowanie, szkiełkowanie)</vt:lpstr>
      <vt:lpstr>Architekci każdego dnia stosują pełną gamę wykończeń powierzchni dostępnych dla stali nierdzewnych7</vt:lpstr>
      <vt:lpstr>2 – Wykończenia trójwymiarowe9</vt:lpstr>
      <vt:lpstr>Wzory wytłaczane 9</vt:lpstr>
      <vt:lpstr>Kształty nieregularne9 (hydroformowanie)</vt:lpstr>
      <vt:lpstr>Blachy perforowane 9</vt:lpstr>
      <vt:lpstr>Półprzeźroczyste panele szklane z perforowaną blachą 10</vt:lpstr>
      <vt:lpstr>Siatki cięto-ciągnione</vt:lpstr>
      <vt:lpstr>Łączenie różnych technik 11</vt:lpstr>
      <vt:lpstr>3 – Tkaniny druciane</vt:lpstr>
      <vt:lpstr>Klasyczne 12-14</vt:lpstr>
      <vt:lpstr>Przykład dekoracji za pomocą  tkaniny ze stali nierdzewnej </vt:lpstr>
      <vt:lpstr>Tkaniny ze stali nierdzewnej (siatki druciane)</vt:lpstr>
      <vt:lpstr>Tkanina ze stali nierdzewnej z oświetleniem LED 13</vt:lpstr>
      <vt:lpstr>4 – Literatura i inne źródła</vt:lpstr>
      <vt:lpstr>Dziękuję za uwagę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Wykończenia powierzchni stali nierdzewnej</dc:title>
  <dc:creator>Bernard</dc:creator>
  <cp:keywords>Stal nierdzewna, Szkolenie, Architektura, Inżynieria</cp:keywords>
  <cp:lastModifiedBy>Jo Claes</cp:lastModifiedBy>
  <cp:revision>292</cp:revision>
  <dcterms:created xsi:type="dcterms:W3CDTF">2013-01-31T08:32:33Z</dcterms:created>
  <dcterms:modified xsi:type="dcterms:W3CDTF">2020-01-31T10:20:35Z</dcterms:modified>
</cp:coreProperties>
</file>